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58" r:id="rId3"/>
    <p:sldId id="259" r:id="rId4"/>
    <p:sldId id="297" r:id="rId5"/>
    <p:sldId id="298" r:id="rId6"/>
    <p:sldId id="299" r:id="rId7"/>
    <p:sldId id="300" r:id="rId8"/>
    <p:sldId id="301" r:id="rId9"/>
    <p:sldId id="302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78A2DCD-B8AA-43D5-BB5D-0372F70C5B7A}">
          <p14:sldIdLst>
            <p14:sldId id="256"/>
          </p14:sldIdLst>
        </p14:section>
        <p14:section name="AMC Series" id="{48120FA0-A96C-4C18-905B-BC3BA82875DB}">
          <p14:sldIdLst>
            <p14:sldId id="258"/>
            <p14:sldId id="259"/>
            <p14:sldId id="297"/>
            <p14:sldId id="298"/>
          </p14:sldIdLst>
        </p14:section>
        <p14:section name="AMC-5810" id="{B2297C26-AA45-47D0-AD3A-A817F92E5BAF}">
          <p14:sldIdLst>
            <p14:sldId id="299"/>
            <p14:sldId id="300"/>
            <p14:sldId id="301"/>
          </p14:sldIdLst>
        </p14:section>
        <p14:section name="AMC-5910" id="{F72451DA-9435-4F86-A8A0-E8ACE74E125A}">
          <p14:sldIdLst>
            <p14:sldId id="302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0" autoAdjust="0"/>
  </p:normalViewPr>
  <p:slideViewPr>
    <p:cSldViewPr>
      <p:cViewPr>
        <p:scale>
          <a:sx n="100" d="100"/>
          <a:sy n="100" d="100"/>
        </p:scale>
        <p:origin x="-72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51AA3FD-864D-4D16-BBAC-43C4945639F7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0A5A3D4-981C-47D9-B563-ACFC49DD10A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BC1A17F-7AAD-4F8A-818B-DF61B952F5AE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D24F93-2451-44FB-AEFB-E2E4A1FEEEC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671496-FFA0-4E2F-9BF9-1652A9EB8CA0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AA94E87-FFEC-45B7-AE80-DE37F59217BE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30B0CB4-7DA0-45A3-AD52-3CF5B493573E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36B375-35AE-435C-B3AB-A081F1D02E8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388F7B79-7E73-40E8-9CC6-568815753698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F3E8247-A98F-4BAA-B80B-C13C68FAA9E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9B15ABA-4E9A-4D90-91CB-F3CEC0F539AA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C13434C5-BDA0-43D3-B8EA-2EB34F12795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CABD51-635F-4E4F-A90D-E7E5BC2757DE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E056E17A-914C-462A-A72B-09712C00C1B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F4BF3D-345C-47CB-87B3-87E4BA6B6895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F18832E-D277-43AA-AE02-C7B62CDC180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817D079-6A19-43EA-9835-813E5BCA5703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4F79E52-4019-4FB7-A4F6-ABC19F44A1F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F34AD19D-056E-4CB0-9220-0D9B767BB5DA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B82966B-5B4A-41E4-B79A-0CE7DBE88F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zh-TW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按一下圖示以新增圖片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B6D69FDD-7AA2-43AB-A1C9-7504BC5044B9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7E38C61-9034-44B2-B680-298580C57A5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8DA08E47-0EB8-476D-9787-E6DF688CFC9E}" type="datetimeFigureOut">
              <a:rPr lang="zh-TW" altLang="en-US" smtClean="0"/>
              <a:pPr>
                <a:defRPr/>
              </a:pPr>
              <a:t>2018/5/25</a:t>
            </a:fld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E9B0AC5-4601-4C8E-BC38-FB4AC560CFE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副標題 2"/>
          <p:cNvSpPr>
            <a:spLocks noGrp="1"/>
          </p:cNvSpPr>
          <p:nvPr>
            <p:ph type="subTitle" idx="1"/>
          </p:nvPr>
        </p:nvSpPr>
        <p:spPr>
          <a:xfrm>
            <a:off x="2195736" y="2780928"/>
            <a:ext cx="6560234" cy="1752600"/>
          </a:xfrm>
        </p:spPr>
        <p:txBody>
          <a:bodyPr/>
          <a:lstStyle/>
          <a:p>
            <a:r>
              <a:rPr lang="en-US" altLang="zh-TW" dirty="0" smtClean="0"/>
              <a:t>Introduction</a:t>
            </a:r>
          </a:p>
        </p:txBody>
      </p:sp>
      <p:pic>
        <p:nvPicPr>
          <p:cNvPr id="1026" name="Picture 2" descr="M:\AEC_Manual\研儀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42" y="6093296"/>
            <a:ext cx="4143600" cy="4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AMC Series</a:t>
            </a:r>
            <a:r>
              <a:rPr lang="en-US" altLang="zh-TW" dirty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Media </a:t>
            </a:r>
            <a:r>
              <a:rPr lang="en-US" altLang="zh-TW" dirty="0"/>
              <a:t>Converter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87476"/>
            <a:ext cx="6553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Fiber Transceiver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48064" y="2708320"/>
            <a:ext cx="3096344" cy="93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FF99"/>
                </a:solidFill>
              </a:rPr>
              <a:t>1310nm, Multi mode, 5km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FF99"/>
                </a:solidFill>
              </a:rPr>
              <a:t>1X9 Standard </a:t>
            </a:r>
            <a:r>
              <a:rPr kumimoji="0" lang="en-US" altLang="zh-TW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</a:t>
            </a:r>
            <a:r>
              <a:rPr kumimoji="0" lang="en-US" altLang="zh-TW" dirty="0">
                <a:solidFill>
                  <a:srgbClr val="FFFF99"/>
                </a:solidFill>
              </a:rPr>
              <a:t> Fiber Transceiver</a:t>
            </a:r>
          </a:p>
        </p:txBody>
      </p:sp>
      <p:sp>
        <p:nvSpPr>
          <p:cNvPr id="16" name="矩形 15"/>
          <p:cNvSpPr/>
          <p:nvPr/>
        </p:nvSpPr>
        <p:spPr>
          <a:xfrm>
            <a:off x="1115616" y="2708320"/>
            <a:ext cx="3240360" cy="93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FF99"/>
                </a:solidFill>
              </a:rPr>
              <a:t>1310nm, Multi mode, 5km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FF99"/>
                </a:solidFill>
              </a:rPr>
              <a:t>1X9 Standard </a:t>
            </a:r>
            <a:r>
              <a:rPr kumimoji="0" lang="en-US" altLang="zh-TW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SC</a:t>
            </a:r>
            <a:r>
              <a:rPr kumimoji="0" lang="en-US" altLang="zh-TW" dirty="0">
                <a:solidFill>
                  <a:srgbClr val="FFFF99"/>
                </a:solidFill>
              </a:rPr>
              <a:t> Fiber Transceiver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93096"/>
            <a:ext cx="2164080" cy="202996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07" y="3975559"/>
            <a:ext cx="2164080" cy="199339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922720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6913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Fiber Connecter type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0806" y="3501008"/>
            <a:ext cx="309634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C000"/>
                </a:solidFill>
              </a:rPr>
              <a:t>SC</a:t>
            </a:r>
            <a:r>
              <a:rPr kumimoji="0" lang="en-US" altLang="zh-TW" dirty="0">
                <a:solidFill>
                  <a:srgbClr val="FFFF99"/>
                </a:solidFill>
              </a:rPr>
              <a:t> Type Connecter</a:t>
            </a:r>
          </a:p>
        </p:txBody>
      </p:sp>
      <p:sp>
        <p:nvSpPr>
          <p:cNvPr id="16" name="矩形 15"/>
          <p:cNvSpPr/>
          <p:nvPr/>
        </p:nvSpPr>
        <p:spPr>
          <a:xfrm>
            <a:off x="5220072" y="3501008"/>
            <a:ext cx="324036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C000"/>
                </a:solidFill>
              </a:rPr>
              <a:t>ST</a:t>
            </a:r>
            <a:r>
              <a:rPr kumimoji="0" lang="en-US" altLang="zh-TW" dirty="0">
                <a:solidFill>
                  <a:srgbClr val="FFFF99"/>
                </a:solidFill>
              </a:rPr>
              <a:t> Type Connecter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6" y="4149080"/>
            <a:ext cx="3311153" cy="15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56146"/>
            <a:ext cx="3311153" cy="158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9165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6913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Fiber Connecter type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0806" y="3501008"/>
            <a:ext cx="309634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C000"/>
                </a:solidFill>
              </a:rPr>
              <a:t>SC</a:t>
            </a:r>
            <a:r>
              <a:rPr kumimoji="0" lang="en-US" altLang="zh-TW" dirty="0">
                <a:solidFill>
                  <a:srgbClr val="FFFF99"/>
                </a:solidFill>
              </a:rPr>
              <a:t> Type Connecter</a:t>
            </a:r>
          </a:p>
        </p:txBody>
      </p:sp>
      <p:sp>
        <p:nvSpPr>
          <p:cNvPr id="16" name="矩形 15"/>
          <p:cNvSpPr/>
          <p:nvPr/>
        </p:nvSpPr>
        <p:spPr>
          <a:xfrm>
            <a:off x="5220072" y="3501008"/>
            <a:ext cx="324036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kumimoji="0" lang="en-US" altLang="zh-TW" dirty="0">
                <a:solidFill>
                  <a:srgbClr val="FFC000"/>
                </a:solidFill>
              </a:rPr>
              <a:t>ST</a:t>
            </a:r>
            <a:r>
              <a:rPr kumimoji="0" lang="en-US" altLang="zh-TW" dirty="0">
                <a:solidFill>
                  <a:srgbClr val="FFFF99"/>
                </a:solidFill>
              </a:rPr>
              <a:t> Type Connecter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6" y="4149080"/>
            <a:ext cx="3311153" cy="15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56146"/>
            <a:ext cx="3311153" cy="158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272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7993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2984" y="1700808"/>
            <a:ext cx="7849368" cy="4536504"/>
          </a:xfrm>
        </p:spPr>
        <p:txBody>
          <a:bodyPr rtlCol="0">
            <a:normAutofit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17" descr="http://upload.ecvv.com/upload/Product/20109/China_ST_ST_duplex_optical_fiber_jumper_cord20109291537381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3" y="4253659"/>
            <a:ext cx="2849787" cy="18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http://www.c-shung.com/upload/image/ST%20DUPLEX%20MM1%20_l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79966"/>
            <a:ext cx="2857500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4427984" y="1855910"/>
            <a:ext cx="3942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ST</a:t>
            </a:r>
            <a:r>
              <a:rPr lang="en-US" altLang="zh-TW" sz="1200" dirty="0" smtClean="0"/>
              <a:t> </a:t>
            </a:r>
            <a:r>
              <a:rPr lang="en-US" altLang="zh-TW" sz="1200" dirty="0"/>
              <a:t>Fiber Optic Duplex Patch Cord - 3 Meter </a:t>
            </a:r>
            <a:r>
              <a:rPr lang="en-US" altLang="zh-TW" sz="1200" dirty="0">
                <a:solidFill>
                  <a:srgbClr val="FF0000"/>
                </a:solidFill>
              </a:rPr>
              <a:t>Multi </a:t>
            </a:r>
            <a:r>
              <a:rPr lang="en-US" altLang="zh-TW" sz="1200" dirty="0" smtClean="0">
                <a:solidFill>
                  <a:srgbClr val="FF0000"/>
                </a:solidFill>
              </a:rPr>
              <a:t>Mode</a:t>
            </a:r>
          </a:p>
          <a:p>
            <a:r>
              <a:rPr lang="en-US" altLang="zh-TW" sz="1200" dirty="0" smtClean="0"/>
              <a:t>62.5/125um</a:t>
            </a:r>
            <a:endParaRPr lang="en-US" altLang="zh-TW" sz="1200" dirty="0"/>
          </a:p>
        </p:txBody>
      </p:sp>
      <p:sp>
        <p:nvSpPr>
          <p:cNvPr id="15" name="矩形 14"/>
          <p:cNvSpPr/>
          <p:nvPr/>
        </p:nvSpPr>
        <p:spPr>
          <a:xfrm>
            <a:off x="4494075" y="4206279"/>
            <a:ext cx="4183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ST</a:t>
            </a:r>
            <a:r>
              <a:rPr lang="en-US" altLang="zh-TW" sz="1200" dirty="0" smtClean="0"/>
              <a:t> </a:t>
            </a:r>
            <a:r>
              <a:rPr lang="en-US" altLang="zh-TW" sz="1200" dirty="0"/>
              <a:t>Fiber Optic Duplex Patch Cord - 3 Meter </a:t>
            </a:r>
            <a:r>
              <a:rPr lang="en-US" altLang="zh-TW" sz="1200" dirty="0" smtClean="0">
                <a:solidFill>
                  <a:srgbClr val="FF0000"/>
                </a:solidFill>
              </a:rPr>
              <a:t>Single Mode</a:t>
            </a:r>
          </a:p>
          <a:p>
            <a:r>
              <a:rPr lang="en-US" altLang="zh-TW" sz="1200" dirty="0" smtClean="0"/>
              <a:t>9/125um </a:t>
            </a:r>
            <a:endParaRPr lang="en-US" altLang="zh-TW" sz="1200" dirty="0"/>
          </a:p>
        </p:txBody>
      </p:sp>
      <p:pic>
        <p:nvPicPr>
          <p:cNvPr id="17" name="Picture 2" descr="http://4.bp.blogspot.com/-vtXWXOFR4o8/TwHZuecSpgI/AAAAAAAAEL4/yJlXwD3ewYg/s1600/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76" y="4725390"/>
            <a:ext cx="2039115" cy="13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izes of C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75" y="2420888"/>
            <a:ext cx="38100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617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7" y="1379538"/>
            <a:ext cx="74769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27984" y="1855910"/>
            <a:ext cx="3942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SC</a:t>
            </a:r>
            <a:r>
              <a:rPr lang="en-US" altLang="zh-TW" sz="1200" dirty="0"/>
              <a:t> Fiber Optic Duplex Patch Cord - 3 Meter </a:t>
            </a:r>
            <a:r>
              <a:rPr lang="en-US" altLang="zh-TW" sz="1200" dirty="0">
                <a:solidFill>
                  <a:srgbClr val="FF0000"/>
                </a:solidFill>
              </a:rPr>
              <a:t>Multi Mode</a:t>
            </a:r>
          </a:p>
          <a:p>
            <a:r>
              <a:rPr lang="en-US" altLang="zh-TW" sz="1200" dirty="0"/>
              <a:t>62.5/125um</a:t>
            </a:r>
          </a:p>
        </p:txBody>
      </p:sp>
      <p:sp>
        <p:nvSpPr>
          <p:cNvPr id="15" name="矩形 14"/>
          <p:cNvSpPr/>
          <p:nvPr/>
        </p:nvSpPr>
        <p:spPr>
          <a:xfrm>
            <a:off x="4494075" y="4206279"/>
            <a:ext cx="4183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SC</a:t>
            </a:r>
            <a:r>
              <a:rPr lang="en-US" altLang="zh-TW" sz="1200" dirty="0"/>
              <a:t> Fiber Optic Duplex Patch Cord - 3 Meter </a:t>
            </a:r>
            <a:r>
              <a:rPr lang="en-US" altLang="zh-TW" sz="1200" dirty="0">
                <a:solidFill>
                  <a:srgbClr val="FF0000"/>
                </a:solidFill>
              </a:rPr>
              <a:t>Single Mode</a:t>
            </a:r>
          </a:p>
          <a:p>
            <a:r>
              <a:rPr lang="en-US" altLang="zh-TW" sz="1200" dirty="0"/>
              <a:t>9/125um </a:t>
            </a:r>
          </a:p>
        </p:txBody>
      </p:sp>
      <p:pic>
        <p:nvPicPr>
          <p:cNvPr id="17" name="Picture 2" descr="http://4.bp.blogspot.com/-vtXWXOFR4o8/TwHZuecSpgI/AAAAAAAAEL4/yJlXwD3ewYg/s1600/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76" y="4725390"/>
            <a:ext cx="2039115" cy="13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izes of C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75" y="2420888"/>
            <a:ext cx="38100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 descr="http://www.ipmart.com.my/contents/products/P414000/414510/thumbnail/600.jpg?t=44902"/>
          <p:cNvPicPr>
            <a:picLocks noGrp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3" y="2086742"/>
            <a:ext cx="286398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http://www.patchcorduri.info/wp-content/gallery/patch-corduri/patch-cord-fibra-optica-fusion-sc-sc-singlemode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00" y="4293096"/>
            <a:ext cx="2854220" cy="187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566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7057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 smtClean="0">
                <a:solidFill>
                  <a:srgbClr val="FFC000"/>
                </a:solidFill>
              </a:rPr>
              <a:t> Fiber </a:t>
            </a:r>
            <a:r>
              <a:rPr lang="en-US" altLang="zh-TW" sz="1800" b="1" dirty="0">
                <a:solidFill>
                  <a:srgbClr val="FFC000"/>
                </a:solidFill>
              </a:rPr>
              <a:t>Media Converter using RS-232 or RS-422 or RS-485 in PTP mode </a:t>
            </a: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384282" cy="31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209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9343" y="1379538"/>
            <a:ext cx="75445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>
                <a:solidFill>
                  <a:srgbClr val="FFC000"/>
                </a:solidFill>
              </a:rPr>
              <a:t> Fiber Media Converter using RS-232 in PTP mode </a:t>
            </a: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7400001" cy="2148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14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0145" y="1409247"/>
            <a:ext cx="6913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>
                <a:solidFill>
                  <a:srgbClr val="FFC000"/>
                </a:solidFill>
              </a:rPr>
              <a:t> Fiber Media Converter using RS-485 2-wire in PTP mode</a:t>
            </a: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03646"/>
            <a:ext cx="7623810" cy="21619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478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6625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>
                <a:solidFill>
                  <a:srgbClr val="FFC000"/>
                </a:solidFill>
              </a:rPr>
              <a:t> Fiber Media Converter using RS-485 4-wire in PTP mode </a:t>
            </a: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7614286" cy="21523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99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 Application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9592" y="1379538"/>
            <a:ext cx="6841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>
                <a:solidFill>
                  <a:srgbClr val="FFC000"/>
                </a:solidFill>
              </a:rPr>
              <a:t> Fiber Media Converter using RS-232 or RS-422 or RS-485 in SFR mode </a:t>
            </a: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7949151" cy="29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42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>
                <a:solidFill>
                  <a:srgbClr val="FFFF99"/>
                </a:solidFill>
              </a:rPr>
              <a:t>A</a:t>
            </a:r>
            <a:r>
              <a:rPr lang="en-US" altLang="zh-TW" dirty="0" smtClean="0">
                <a:solidFill>
                  <a:srgbClr val="FFFF99"/>
                </a:solidFill>
              </a:rPr>
              <a:t>MC Series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6013" y="1557338"/>
            <a:ext cx="6911975" cy="3527425"/>
          </a:xfrm>
        </p:spPr>
        <p:txBody>
          <a:bodyPr rtlCol="0">
            <a:normAutofit/>
          </a:bodyPr>
          <a:lstStyle/>
          <a:p>
            <a:pPr marL="566420" indent="-457200" fontAlgn="auto">
              <a:spcBef>
                <a:spcPts val="12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dirty="0" smtClean="0"/>
              <a:t>AMC-1310</a:t>
            </a:r>
            <a:endParaRPr lang="en-US" altLang="zh-TW" dirty="0"/>
          </a:p>
          <a:p>
            <a:pPr marL="566420" indent="-457200" fontAlgn="auto">
              <a:spcBef>
                <a:spcPts val="12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dirty="0" smtClean="0"/>
              <a:t>AMC-2120</a:t>
            </a:r>
            <a:endParaRPr lang="en-US" altLang="zh-TW" dirty="0"/>
          </a:p>
          <a:p>
            <a:pPr marL="566420" indent="-457200" fontAlgn="auto">
              <a:spcBef>
                <a:spcPts val="12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dirty="0" smtClean="0"/>
              <a:t>AMC-2320</a:t>
            </a:r>
          </a:p>
          <a:p>
            <a:pPr marL="566420" indent="-457200" fontAlgn="auto">
              <a:spcBef>
                <a:spcPts val="12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dirty="0" smtClean="0"/>
              <a:t>AMC-5810</a:t>
            </a:r>
          </a:p>
          <a:p>
            <a:pPr marL="566420" indent="-457200" fontAlgn="auto">
              <a:spcBef>
                <a:spcPts val="12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dirty="0" smtClean="0"/>
              <a:t>AMC-5910</a:t>
            </a:r>
          </a:p>
          <a:p>
            <a:pPr marL="109220" indent="0" fontAlgn="auto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 descr="L:\Pic\BIG-AMC-13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3799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:\Pic\BIG-AMC-21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28575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:\Pic\BIG-AMC-23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20" y="25717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:\Pic\BIG-AMC-59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 Application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6481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>
                <a:solidFill>
                  <a:srgbClr val="FFC000"/>
                </a:solidFill>
              </a:rPr>
              <a:t> </a:t>
            </a:r>
            <a:r>
              <a:rPr lang="en-US" altLang="zh-TW" sz="1800" b="1" dirty="0" smtClean="0">
                <a:solidFill>
                  <a:srgbClr val="FFC000"/>
                </a:solidFill>
              </a:rPr>
              <a:t>Remote monitor and PLC control</a:t>
            </a:r>
            <a:endParaRPr lang="en-US" altLang="zh-TW" sz="1800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6912"/>
            <a:ext cx="3860764" cy="32403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35" y="2638772"/>
            <a:ext cx="3886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615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 Application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6985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213285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>
                <a:solidFill>
                  <a:srgbClr val="FFC000"/>
                </a:solidFill>
              </a:rPr>
              <a:t> </a:t>
            </a:r>
            <a:r>
              <a:rPr lang="en-US" altLang="zh-TW" sz="1800" b="1" dirty="0" smtClean="0">
                <a:solidFill>
                  <a:srgbClr val="FFC000"/>
                </a:solidFill>
              </a:rPr>
              <a:t>Connection mode example</a:t>
            </a:r>
            <a:endParaRPr lang="en-US" altLang="zh-TW" sz="1800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9" y="2852935"/>
            <a:ext cx="7163897" cy="27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73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 Application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9592" y="1387476"/>
            <a:ext cx="6769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213285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 smtClean="0">
                <a:solidFill>
                  <a:srgbClr val="FFC000"/>
                </a:solidFill>
              </a:rPr>
              <a:t>Application ex. Remote monitoring of power measuring</a:t>
            </a:r>
            <a:endParaRPr lang="en-US" altLang="zh-TW" sz="1800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852935"/>
            <a:ext cx="4195862" cy="311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206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 Application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7201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</a:rPr>
              <a:t>Industrial Serial RS-232/422/485 to Fiber Converter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2132856"/>
            <a:ext cx="8065392" cy="453650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zh-TW" sz="1800" b="1" dirty="0" smtClean="0">
                <a:solidFill>
                  <a:srgbClr val="FFC000"/>
                </a:solidFill>
              </a:rPr>
              <a:t>Application ex. PLC Remote Control</a:t>
            </a:r>
            <a:endParaRPr lang="en-US" altLang="zh-TW" sz="1800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en-US" altLang="zh-TW" sz="1800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7756398" cy="32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988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AMC-1310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776864" cy="4536504"/>
          </a:xfrm>
        </p:spPr>
        <p:txBody>
          <a:bodyPr rtlCol="0">
            <a:normAutofit lnSpcReduction="10000"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3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RS-232 to RS-422/485 converter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Speed up to 921.6Kbps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 baud rate and direction control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3KV isolation and 15KV ESD protection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 range power input (12V to 48Vdc)</a:t>
            </a:r>
          </a:p>
          <a:p>
            <a:pPr marL="452120" indent="-342900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 operating temperature (-40 to +70°C) </a:t>
            </a:r>
          </a:p>
          <a:p>
            <a:pPr marL="452120" indent="-342900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Configuration by DIP switch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Terminator and biasing resisters setting by DIPs</a:t>
            </a:r>
            <a:endParaRPr lang="zh-TW" alt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536416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latin typeface="+mn-lt"/>
                <a:ea typeface="+mn-ea"/>
              </a:rPr>
              <a:t> </a:t>
            </a:r>
            <a:r>
              <a:rPr kumimoji="0" lang="en-US" altLang="zh-TW" b="1" dirty="0" smtClean="0">
                <a:solidFill>
                  <a:srgbClr val="FFFF99"/>
                </a:solidFill>
                <a:latin typeface="+mn-lt"/>
                <a:ea typeface="+mn-ea"/>
              </a:rPr>
              <a:t>Industrial RS-232 </a:t>
            </a:r>
            <a:r>
              <a:rPr kumimoji="0" lang="en-US" altLang="zh-TW" b="1" dirty="0">
                <a:solidFill>
                  <a:srgbClr val="FFFF99"/>
                </a:solidFill>
                <a:latin typeface="+mn-lt"/>
                <a:ea typeface="+mn-ea"/>
              </a:rPr>
              <a:t>to RS-422/485 Converter</a:t>
            </a:r>
            <a:r>
              <a:rPr kumimoji="0" lang="en-US" altLang="zh-TW" dirty="0">
                <a:latin typeface="+mn-lt"/>
                <a:ea typeface="+mn-ea"/>
              </a:rPr>
              <a:t>	</a:t>
            </a:r>
          </a:p>
        </p:txBody>
      </p:sp>
      <p:pic>
        <p:nvPicPr>
          <p:cNvPr id="3074" name="Picture 2" descr="L:\Pic\BIG-AMC-13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395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AMC-2120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 lnSpcReduction="10000"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3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Compliant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 1.1/2.0 for up to 480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Mbps speed 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RS-232 speed up to 921.6 Kbps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15KV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ESD protection for all RS-232 signals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2.5KV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isolation between USB and RS-232 port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Low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consumption with USB bus powered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USB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Drivers provided for Windows and Linux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Din-Rail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 or wall mount robust housing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temperature (-40 to +70°C) 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536416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  <a:latin typeface="+mn-lt"/>
                <a:ea typeface="+mn-ea"/>
              </a:rPr>
              <a:t>Industrial USB to 2-Port RS-232 Converter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pic>
        <p:nvPicPr>
          <p:cNvPr id="4098" name="Picture 2" descr="L:\Pic\BIG-AMC-21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6716"/>
            <a:ext cx="28575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2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AMC-2320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 fontScale="92500" lnSpcReduction="10000"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3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Compliant USB 1.1/2.0 for up to 480Mbps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speed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2-port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RS-422/485 speed up to 921.6 Kbps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terminator and biasing functions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15KV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ESD protection for all RS-422/485 signals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2.5KV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isolation between USB and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RS-422/485 interface 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Low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consumption with USB bus powered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USB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Drivers provide for Windows and Linux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Din-Rail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 or wall mount robust housing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temperature (-40 to +70°C) </a:t>
            </a:r>
          </a:p>
          <a:p>
            <a:pPr marL="109220" indent="0" fontAlgn="auto">
              <a:buClr>
                <a:schemeClr val="accent6">
                  <a:lumMod val="75000"/>
                </a:schemeClr>
              </a:buClr>
              <a:buNone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536416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  <a:latin typeface="+mn-lt"/>
                <a:ea typeface="+mn-ea"/>
              </a:rPr>
              <a:t>Industrial USB to 2-Port RS-422/485 Converter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pic>
        <p:nvPicPr>
          <p:cNvPr id="5122" name="Picture 2" descr="L:\Pic\BIG-AMC-23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836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AMC-5810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 fontScale="92500" lnSpcReduction="10000"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3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Ethernet 10/100Base-TX transmission </a:t>
            </a:r>
            <a:endParaRPr lang="en-US" altLang="zh-TW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RS-232/422/485 speed up to 230.4 Kbps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terminator and biasing functions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15KV ESD protection for all RS-232/422/485 signals </a:t>
            </a:r>
            <a:endParaRPr lang="en-US" altLang="zh-TW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2.5KV isolation between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device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serial interface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terminator and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biasing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resistor via DIP switch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3-CH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and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3-CH DO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Din-Rail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 or wall mount robust housing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temperature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(0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+70°C) </a:t>
            </a:r>
          </a:p>
          <a:p>
            <a:pPr marL="109220" indent="0" fontAlgn="auto">
              <a:buClr>
                <a:schemeClr val="accent6">
                  <a:lumMod val="75000"/>
                </a:schemeClr>
              </a:buClr>
              <a:buNone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536416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  <a:latin typeface="+mn-lt"/>
                <a:ea typeface="+mn-ea"/>
              </a:rPr>
              <a:t>Industrial Ethernet  to  Serial  </a:t>
            </a:r>
            <a:r>
              <a:rPr kumimoji="0" lang="en-US" altLang="zh-TW" b="1" dirty="0" smtClean="0">
                <a:solidFill>
                  <a:srgbClr val="FFFF99"/>
                </a:solidFill>
                <a:latin typeface="+mn-lt"/>
                <a:ea typeface="+mn-ea"/>
              </a:rPr>
              <a:t>Converter</a:t>
            </a:r>
            <a:endParaRPr kumimoji="0" lang="en-US" altLang="zh-TW" b="1" dirty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pic>
        <p:nvPicPr>
          <p:cNvPr id="1028" name="Picture 4" descr="C:\Users\carlos.huang.ADVANTECH\Pictures\AMC58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25" y="424062"/>
            <a:ext cx="2435048" cy="268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3555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AMC-5810 Application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536416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  <a:latin typeface="+mn-lt"/>
                <a:ea typeface="+mn-ea"/>
              </a:rPr>
              <a:t>Industrial Ethernet  to  Serial  </a:t>
            </a:r>
            <a:r>
              <a:rPr kumimoji="0" lang="en-US" altLang="zh-TW" b="1" dirty="0" smtClean="0">
                <a:solidFill>
                  <a:srgbClr val="FFFF99"/>
                </a:solidFill>
                <a:latin typeface="+mn-lt"/>
                <a:ea typeface="+mn-ea"/>
              </a:rPr>
              <a:t>Converter</a:t>
            </a:r>
            <a:endParaRPr kumimoji="0" lang="en-US" altLang="zh-TW" b="1" dirty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786563" cy="436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300" b="1" dirty="0" smtClean="0">
                <a:solidFill>
                  <a:schemeClr val="accent5">
                    <a:lumMod val="50000"/>
                  </a:schemeClr>
                </a:solidFill>
              </a:rPr>
              <a:t>   Access Control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3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9220" indent="0" fontAlgn="auto">
              <a:spcBef>
                <a:spcPts val="600"/>
              </a:spcBef>
              <a:buClr>
                <a:srgbClr val="FFFF99"/>
              </a:buClr>
              <a:buNone/>
              <a:defRPr/>
            </a:pP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9220" indent="0" fontAlgn="auto">
              <a:buClr>
                <a:schemeClr val="accent6">
                  <a:lumMod val="75000"/>
                </a:schemeClr>
              </a:buClr>
              <a:buNone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48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AMC-5810 Application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536416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 </a:t>
            </a:r>
            <a:r>
              <a:rPr kumimoji="0" lang="en-US" altLang="zh-TW" b="1" dirty="0">
                <a:solidFill>
                  <a:srgbClr val="FFFF99"/>
                </a:solidFill>
                <a:latin typeface="+mn-lt"/>
                <a:ea typeface="+mn-ea"/>
              </a:rPr>
              <a:t>Industrial Ethernet  to  Serial  </a:t>
            </a:r>
            <a:r>
              <a:rPr kumimoji="0" lang="en-US" altLang="zh-TW" b="1" dirty="0" smtClean="0">
                <a:solidFill>
                  <a:srgbClr val="FFFF99"/>
                </a:solidFill>
                <a:latin typeface="+mn-lt"/>
                <a:ea typeface="+mn-ea"/>
              </a:rPr>
              <a:t>Converter</a:t>
            </a:r>
            <a:endParaRPr kumimoji="0" lang="en-US" altLang="zh-TW" b="1" dirty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b="1" dirty="0" smtClean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300" b="1" dirty="0" smtClean="0">
                <a:solidFill>
                  <a:srgbClr val="FFFF99"/>
                </a:solidFill>
              </a:rPr>
              <a:t>Factory Automation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7510272" cy="35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38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27410"/>
            <a:ext cx="6912768" cy="115212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dirty="0" smtClean="0">
                <a:solidFill>
                  <a:srgbClr val="FFFF99"/>
                </a:solidFill>
              </a:rPr>
              <a:t>AMC-5910</a:t>
            </a:r>
            <a:endParaRPr lang="zh-TW" altLang="en-US" dirty="0">
              <a:solidFill>
                <a:srgbClr val="FFFF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088" y="1990906"/>
            <a:ext cx="7849368" cy="4536504"/>
          </a:xfrm>
        </p:spPr>
        <p:txBody>
          <a:bodyPr rtlCol="0">
            <a:normAutofit fontScale="92500" lnSpcReduction="20000"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Features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3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Industrial serial to fiber media converter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Speedup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115.2 Kbps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Peer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Peer or SFR for serial fiber ring communication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baud rate and direction control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Multi-mode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km, Single mode 60Km 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15KV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ESD protection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range power input from 12V to 48Vdc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Wide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temperature (-40 to +70°C)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Terminator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biasing resisters by DIP switch</a:t>
            </a:r>
          </a:p>
          <a:p>
            <a:pPr marL="452120" indent="-342900" fontAlgn="auto">
              <a:spcBef>
                <a:spcPts val="600"/>
              </a:spcBef>
              <a:buClr>
                <a:srgbClr val="FFFF99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1X9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ST/SC Fiber 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Transceiver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379538"/>
            <a:ext cx="6985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 smtClean="0">
                <a:solidFill>
                  <a:srgbClr val="FFFF99"/>
                </a:solidFill>
                <a:latin typeface="+mn-lt"/>
                <a:ea typeface="+mn-ea"/>
              </a:rPr>
              <a:t>Industrial </a:t>
            </a:r>
            <a:r>
              <a:rPr kumimoji="0" lang="en-US" altLang="zh-TW" b="1" dirty="0">
                <a:solidFill>
                  <a:srgbClr val="FFFF99"/>
                </a:solidFill>
                <a:latin typeface="+mn-lt"/>
                <a:ea typeface="+mn-ea"/>
              </a:rPr>
              <a:t>Serial RS-232/422/485 to Fiber </a:t>
            </a:r>
            <a:r>
              <a:rPr kumimoji="0" lang="en-US" altLang="zh-TW" b="1" dirty="0" smtClean="0">
                <a:solidFill>
                  <a:srgbClr val="FFFF99"/>
                </a:solidFill>
                <a:latin typeface="+mn-lt"/>
                <a:ea typeface="+mn-ea"/>
              </a:rPr>
              <a:t>Converter </a:t>
            </a:r>
            <a:endParaRPr kumimoji="0" lang="en-US" altLang="zh-TW" b="1" dirty="0">
              <a:solidFill>
                <a:srgbClr val="FFFF99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 smtClean="0">
                <a:latin typeface="+mn-lt"/>
                <a:ea typeface="+mn-ea"/>
              </a:rPr>
              <a:t>	</a:t>
            </a:r>
            <a:endParaRPr kumimoji="0" lang="en-US" altLang="zh-TW" dirty="0">
              <a:latin typeface="+mn-lt"/>
              <a:ea typeface="+mn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87" y="162399"/>
            <a:ext cx="3057143" cy="3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546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沉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</TotalTime>
  <Words>661</Words>
  <Application>Microsoft Office PowerPoint</Application>
  <PresentationFormat>如螢幕大小 (4:3)</PresentationFormat>
  <Paragraphs>172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沉穩</vt:lpstr>
      <vt:lpstr>AMC Series  Media Converter </vt:lpstr>
      <vt:lpstr>AMC Series</vt:lpstr>
      <vt:lpstr>AMC-1310</vt:lpstr>
      <vt:lpstr>AMC-2120</vt:lpstr>
      <vt:lpstr>AMC-2320</vt:lpstr>
      <vt:lpstr>AMC-5810</vt:lpstr>
      <vt:lpstr>AMC-5810 Application</vt:lpstr>
      <vt:lpstr>AMC-5810 Application</vt:lpstr>
      <vt:lpstr>AMC-5910</vt:lpstr>
      <vt:lpstr>AMC-5910</vt:lpstr>
      <vt:lpstr>AMC-5910</vt:lpstr>
      <vt:lpstr>AMC-5910</vt:lpstr>
      <vt:lpstr>AMC-5910</vt:lpstr>
      <vt:lpstr>AMC-5910</vt:lpstr>
      <vt:lpstr>AMC-5910</vt:lpstr>
      <vt:lpstr>AMC-5910</vt:lpstr>
      <vt:lpstr>AMC-5910</vt:lpstr>
      <vt:lpstr>AMC-5910</vt:lpstr>
      <vt:lpstr>AMC-5910 Application</vt:lpstr>
      <vt:lpstr>AMC-5910 Application</vt:lpstr>
      <vt:lpstr>AMC-5910 Application</vt:lpstr>
      <vt:lpstr>AMC-5910 Application</vt:lpstr>
      <vt:lpstr>AMC-5910 Application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AMC Series Converter</dc:title>
  <dc:creator>Yuhding.Chang</dc:creator>
  <cp:lastModifiedBy>Carlos.Huang</cp:lastModifiedBy>
  <cp:revision>134</cp:revision>
  <dcterms:created xsi:type="dcterms:W3CDTF">2013-12-19T01:40:58Z</dcterms:created>
  <dcterms:modified xsi:type="dcterms:W3CDTF">2018-05-25T07:31:07Z</dcterms:modified>
</cp:coreProperties>
</file>